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82" r:id="rId3"/>
    <p:sldId id="284" r:id="rId4"/>
    <p:sldId id="258" r:id="rId5"/>
    <p:sldId id="259" r:id="rId6"/>
    <p:sldId id="285" r:id="rId7"/>
    <p:sldId id="264" r:id="rId8"/>
    <p:sldId id="286" r:id="rId9"/>
    <p:sldId id="292" r:id="rId10"/>
    <p:sldId id="287" r:id="rId11"/>
    <p:sldId id="291" r:id="rId12"/>
    <p:sldId id="290" r:id="rId13"/>
    <p:sldId id="289" r:id="rId14"/>
    <p:sldId id="288" r:id="rId15"/>
    <p:sldId id="293" r:id="rId16"/>
    <p:sldId id="262" r:id="rId17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galloway2715@gmail.com" initials="m" lastIdx="1" clrIdx="0">
    <p:extLst>
      <p:ext uri="{19B8F6BF-5375-455C-9EA6-DF929625EA0E}">
        <p15:presenceInfo xmlns:p15="http://schemas.microsoft.com/office/powerpoint/2012/main" userId="dc0b1c28089faa8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F8B53E3-D414-46AC-B745-75E957428F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CF4EF-67CF-4613-8BDF-A38D04BCC12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10/18/2020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9681C-503A-4F4A-B6C0-9A1F28EC13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A63C8D-E6DA-43C5-8FD2-C145E3D4A45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FA081A15-6FFE-4FAD-8E48-CF2136E8695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4776736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200"/>
            </a:lvl1pPr>
          </a:lstStyle>
          <a:p>
            <a:r>
              <a:rPr lang="en-US"/>
              <a:t>10/18/2020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7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200"/>
            </a:lvl1pPr>
          </a:lstStyle>
          <a:p>
            <a:fld id="{1AF28B83-7012-4835-AE65-524161807F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01354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63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211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8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00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8927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012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00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448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400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3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0F9322-7FD0-46E1-B998-A37EDDCA57BC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CE9EDC3-EA00-40AC-8A9D-0EBB2E04D6F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74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B03AC-6F42-47CA-8292-70F354BE9A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2960" y="2130665"/>
            <a:ext cx="7543800" cy="2194447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Purpose Of Our Assembling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65502B-D0C3-480F-9F5F-0D26037570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535531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Hebrews 10:19-25</a:t>
            </a:r>
          </a:p>
        </p:txBody>
      </p:sp>
    </p:spTree>
    <p:extLst>
      <p:ext uri="{BB962C8B-B14F-4D97-AF65-F5344CB8AC3E}">
        <p14:creationId xmlns:p14="http://schemas.microsoft.com/office/powerpoint/2010/main" val="1293260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94C-A2AC-4128-9CC7-37954BF7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F63B-797A-4270-8D34-1BCFA3F9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42037"/>
            <a:ext cx="7543801" cy="1158266"/>
          </a:xfrm>
        </p:spPr>
        <p:txBody>
          <a:bodyPr>
            <a:spAutoFit/>
          </a:bodyPr>
          <a:lstStyle/>
          <a:p>
            <a:r>
              <a:rPr lang="en-US" sz="3200" b="1" i="0" u="none" strike="noStrike" baseline="0" dirty="0">
                <a:solidFill>
                  <a:schemeClr val="tx1"/>
                </a:solidFill>
              </a:rPr>
              <a:t>Together to teach the gospel. Acts 20:7</a:t>
            </a:r>
            <a:endParaRPr lang="en-US" sz="3200" b="0" i="0" u="none" strike="noStrike" baseline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Daily attention. Acts 2:46; 5:41-42;19:9</a:t>
            </a:r>
          </a:p>
        </p:txBody>
      </p:sp>
    </p:spTree>
    <p:extLst>
      <p:ext uri="{BB962C8B-B14F-4D97-AF65-F5344CB8AC3E}">
        <p14:creationId xmlns:p14="http://schemas.microsoft.com/office/powerpoint/2010/main" val="26052846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94C-A2AC-4128-9CC7-37954BF7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F63B-797A-4270-8D34-1BCFA3F9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3290131"/>
          </a:xfrm>
        </p:spPr>
        <p:txBody>
          <a:bodyPr>
            <a:spAutoFit/>
          </a:bodyPr>
          <a:lstStyle/>
          <a:p>
            <a:r>
              <a:rPr lang="en-US" sz="3200" b="1" i="0" u="none" strike="noStrike" baseline="0" dirty="0">
                <a:solidFill>
                  <a:schemeClr val="tx1"/>
                </a:solidFill>
              </a:rPr>
              <a:t>Together to Read God’s Word.</a:t>
            </a:r>
            <a:br>
              <a:rPr lang="en-US" sz="3200" b="1" i="0" u="none" strike="noStrike" baseline="0" dirty="0">
                <a:solidFill>
                  <a:schemeClr val="tx1"/>
                </a:solidFill>
              </a:rPr>
            </a:br>
            <a:r>
              <a:rPr lang="en-US" sz="3200" b="1" i="0" u="none" strike="noStrike" baseline="0" dirty="0">
                <a:solidFill>
                  <a:schemeClr val="tx1"/>
                </a:solidFill>
              </a:rPr>
              <a:t>Nehemiah 8:1-8 </a:t>
            </a:r>
            <a:endParaRPr lang="en-US" sz="3200" b="0" i="0" u="none" strike="noStrike" baseline="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All the law to Israel. Joshua 8:34-35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Book of the law lost. 2 Kings 22:8ff</a:t>
            </a:r>
          </a:p>
          <a:p>
            <a:pPr marL="339725" indent="-339725">
              <a:buFont typeface="Wingdings" panose="05000000000000000000" pitchFamily="2" charset="2"/>
              <a:buChar char="Ø"/>
            </a:pPr>
            <a:r>
              <a:rPr lang="en-US" sz="3200" b="0" i="0" u="none" strike="noStrike" baseline="0" dirty="0">
                <a:solidFill>
                  <a:schemeClr val="tx1"/>
                </a:solidFill>
              </a:rPr>
              <a:t>Would be a famine of God’s word. Amos 8:11</a:t>
            </a:r>
          </a:p>
        </p:txBody>
      </p:sp>
    </p:spTree>
    <p:extLst>
      <p:ext uri="{BB962C8B-B14F-4D97-AF65-F5344CB8AC3E}">
        <p14:creationId xmlns:p14="http://schemas.microsoft.com/office/powerpoint/2010/main" val="3295312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94C-A2AC-4128-9CC7-37954BF7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F63B-797A-4270-8D34-1BCFA3F9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075" y="1742037"/>
            <a:ext cx="8782050" cy="4708981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500" b="1" i="0" u="none" strike="noStrike" baseline="0" dirty="0">
                <a:solidFill>
                  <a:schemeClr val="tx1"/>
                </a:solidFill>
              </a:rPr>
              <a:t>Together to Settle A Controversy. Acts 15</a:t>
            </a:r>
            <a:endParaRPr lang="en-US" sz="2500" b="0" i="0" u="none" strike="noStrike" baseline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Must be heresies. 1 Corinthians 11:19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False Teachers will come. 2 Peter 2:1ff; 1 John 4:1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Warnings against drifting. Hebrews 2:1-3; Acts 20:29-30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pt-BR" sz="2500" b="0" i="0" u="none" strike="noStrike" baseline="0" dirty="0">
                <a:solidFill>
                  <a:schemeClr val="tx1"/>
                </a:solidFill>
              </a:rPr>
              <a:t>Hebrews 3:12-13 – Consider context: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Spies sent in to spy out the land. Ten said, “We can’t do this!”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Joshua and Caleb said, “Let’s go!” cf. Numbers 13-14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0" i="0" u="none" strike="noStrike" baseline="0" dirty="0">
                <a:solidFill>
                  <a:schemeClr val="tx1"/>
                </a:solidFill>
              </a:rPr>
              <a:t>Warning to the Hebrews …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0" u="none" strike="noStrike" baseline="0" dirty="0">
                <a:solidFill>
                  <a:schemeClr val="tx1"/>
                </a:solidFill>
              </a:rPr>
              <a:t>Hebrews 4:1 – Not just fear if YOU don’t enter, but </a:t>
            </a:r>
            <a:r>
              <a:rPr lang="en-US" sz="2500" b="0" i="1" u="none" strike="noStrike" baseline="0" dirty="0">
                <a:solidFill>
                  <a:schemeClr val="tx1"/>
                </a:solidFill>
              </a:rPr>
              <a:t>“ANY ONE OF YOU”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500" b="0" u="none" strike="noStrike" baseline="0" dirty="0">
                <a:solidFill>
                  <a:schemeClr val="tx1"/>
                </a:solidFill>
              </a:rPr>
              <a:t>Hebrews 4:11, </a:t>
            </a:r>
            <a:r>
              <a:rPr lang="en-US" sz="2500" b="0" i="1" u="none" strike="noStrike" baseline="0" dirty="0">
                <a:solidFill>
                  <a:schemeClr val="tx1"/>
                </a:solidFill>
              </a:rPr>
              <a:t>“Let us therefore give diligence to enter into that rest, </a:t>
            </a:r>
            <a:r>
              <a:rPr lang="en-US" sz="2500" b="0" i="1" u="none" strike="noStrike" baseline="0" dirty="0">
                <a:solidFill>
                  <a:schemeClr val="tx1"/>
                </a:solidFill>
                <a:highlight>
                  <a:srgbClr val="FFFF00"/>
                </a:highlight>
              </a:rPr>
              <a:t>THAT NO man fall after the same example of disobedience</a:t>
            </a:r>
            <a:r>
              <a:rPr lang="en-US" sz="2500" b="0" i="1" u="none" strike="noStrike" baseline="0" dirty="0">
                <a:solidFill>
                  <a:schemeClr val="tx1"/>
                </a:solidFill>
              </a:rPr>
              <a:t>.”</a:t>
            </a:r>
            <a:endParaRPr lang="en-US" sz="2500" b="0" i="0" u="none" strike="noStrike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37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94C-A2AC-4128-9CC7-37954BF7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F63B-797A-4270-8D34-1BCFA3F9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59" y="1742037"/>
            <a:ext cx="7543801" cy="3137269"/>
          </a:xfrm>
        </p:spPr>
        <p:txBody>
          <a:bodyPr>
            <a:spAutoFit/>
          </a:bodyPr>
          <a:lstStyle/>
          <a:p>
            <a:r>
              <a:rPr lang="en-US" sz="2800" b="1" i="0" u="none" strike="noStrike" baseline="0" dirty="0">
                <a:solidFill>
                  <a:schemeClr val="tx1"/>
                </a:solidFill>
              </a:rPr>
              <a:t>Together To Pray. Acts 12:5, 12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Opportunity to learn how to pray. Luke 11:1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We should pray to praise God. cf. Matthew 6:9ff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For others. Luke 22:31-32; 23:34; 1 Timothy 2:1-3; Colossians 4:2-3; Ephesians 6:18ff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Ourselves. Matthew 6:9ff</a:t>
            </a:r>
          </a:p>
        </p:txBody>
      </p:sp>
    </p:spTree>
    <p:extLst>
      <p:ext uri="{BB962C8B-B14F-4D97-AF65-F5344CB8AC3E}">
        <p14:creationId xmlns:p14="http://schemas.microsoft.com/office/powerpoint/2010/main" val="1901520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30CA-03BB-48AA-A5D2-7E55A911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A4946-F11A-4EE0-B769-F0DB3968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548" y="1742037"/>
            <a:ext cx="8917757" cy="4832092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baseline="0" dirty="0">
                <a:solidFill>
                  <a:schemeClr val="tx1"/>
                </a:solidFill>
              </a:rPr>
              <a:t>Together for Gospel Meetings Acts 10:23-33</a:t>
            </a:r>
            <a:endParaRPr lang="en-US" sz="2800" b="0" i="0" u="none" strike="noStrike" baseline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Opportunity to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“hear all the things commanded thee of the Lord.”</a:t>
            </a:r>
            <a:r>
              <a:rPr lang="en-US" sz="2800" b="0" u="none" strike="noStrike" baseline="0" dirty="0">
                <a:solidFill>
                  <a:schemeClr val="tx1"/>
                </a:solidFill>
              </a:rPr>
              <a:t> Acts 10:33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Church to be pillar and ground of truth. 1 Timothy 3:15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Promotes instruction. Acts 11:26</a:t>
            </a:r>
          </a:p>
          <a:p>
            <a:pPr marL="282575" indent="-2825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Spiritual protection. 2 Timothy 2:15; 1 Thessalonians 2:13; Philippians 1:9-10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Answers for our hope. 1 Peter 3:15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Ways of escape. 1 Corinthians 10:13</a:t>
            </a:r>
          </a:p>
          <a:p>
            <a:pPr marL="282575" indent="-2825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Convince, convict, and convert the lost. 1 Corinthians 14:24-25</a:t>
            </a:r>
            <a:endParaRPr lang="en-US" sz="2800" b="1" i="0" u="none" strike="noStrike" baseline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02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430CA-03BB-48AA-A5D2-7E55A9112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A4946-F11A-4EE0-B769-F0DB3968C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1742035"/>
            <a:ext cx="8936610" cy="449353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600" b="1" i="0" u="none" strike="noStrike" baseline="0" dirty="0">
                <a:solidFill>
                  <a:schemeClr val="tx1"/>
                </a:solidFill>
              </a:rPr>
              <a:t>To be a Christian is to be a part of a family. </a:t>
            </a:r>
            <a:r>
              <a:rPr lang="en-US" sz="2600" b="0" i="0" u="none" strike="noStrike" baseline="0" dirty="0">
                <a:solidFill>
                  <a:schemeClr val="tx1"/>
                </a:solidFill>
              </a:rPr>
              <a:t>“It is a together thing.”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0" i="0" u="none" strike="noStrike" baseline="0" dirty="0">
                <a:solidFill>
                  <a:schemeClr val="tx1"/>
                </a:solidFill>
              </a:rPr>
              <a:t>We want to do everything we can to ensure spiritual strength.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0" i="0" u="none" strike="noStrike" baseline="0" dirty="0">
                <a:solidFill>
                  <a:schemeClr val="tx1"/>
                </a:solidFill>
              </a:rPr>
              <a:t>We are not “better” when we are apart. (Ephesians 6:18-20)</a:t>
            </a:r>
          </a:p>
          <a:p>
            <a:pPr marL="227013" indent="-22701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600" b="0" i="0" u="none" strike="noStrike" baseline="0" dirty="0">
                <a:solidFill>
                  <a:schemeClr val="tx1"/>
                </a:solidFill>
              </a:rPr>
              <a:t>It’s nice to FaceTime with family, talk on the phone, have time on the computer, but that is not enough!</a:t>
            </a:r>
          </a:p>
          <a:p>
            <a:pPr marL="384048" marR="0" lvl="1" indent="-18288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48312"/>
              </a:buClr>
              <a:buSzTx/>
              <a:buFont typeface="Calibri" pitchFamily="34" charset="0"/>
              <a:buChar char="◦"/>
              <a:tabLst/>
              <a:defRPr/>
            </a:pPr>
            <a:r>
              <a:rPr lang="en-US" sz="2600" b="0" i="0" u="none" strike="noStrike" baseline="0" dirty="0">
                <a:solidFill>
                  <a:schemeClr val="tx1"/>
                </a:solidFill>
              </a:rPr>
              <a:t>We want to be together!</a:t>
            </a:r>
            <a:r>
              <a:rPr kumimoji="0" lang="en-US" sz="2600" b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Hebrews 13:18-19, 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“Pray for us: for we are persuaded that we have a good conscience, desiring to live honorably in all things. And I exhort (you) the more exceedingly to do this, </a:t>
            </a:r>
            <a:r>
              <a:rPr kumimoji="0" lang="en-US" sz="26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rPr>
              <a:t>that I may be restored to you the sooner</a:t>
            </a:r>
            <a:r>
              <a:rPr kumimoji="0" lang="en-US" sz="26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6934536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E1F3-EC81-4AF7-85CB-7A632F9F7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Conclusion: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54F3F-A2B9-47B6-9299-3656A0D7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87" y="1748576"/>
            <a:ext cx="8376745" cy="4339650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/>
                </a:solidFill>
              </a:rPr>
              <a:t>We are the family of God!</a:t>
            </a:r>
          </a:p>
          <a:p>
            <a:pPr marL="282575" indent="-28257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</a:rPr>
              <a:t>Shouldn’t we WANT to see each other face to face</a:t>
            </a:r>
            <a:r>
              <a:rPr lang="en-US" sz="2400" dirty="0">
                <a:solidFill>
                  <a:schemeClr val="tx1"/>
                </a:solidFill>
              </a:rPr>
              <a:t>?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cf. 1 Thessalonians 2:17; 3:6,10; cf. Romans 1:10, 13; 15:23, 29, 32; 2 John 12</a:t>
            </a:r>
            <a:br>
              <a:rPr lang="en-US" sz="2400" dirty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b="1" dirty="0">
                <a:solidFill>
                  <a:schemeClr val="tx1"/>
                </a:solidFill>
              </a:rPr>
              <a:t>Shouldn’t we WANT to see God face to face?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chemeClr val="tx1"/>
                </a:solidFill>
              </a:rPr>
              <a:t>“</a:t>
            </a:r>
            <a:r>
              <a:rPr lang="en-US" b="1" i="1" dirty="0">
                <a:solidFill>
                  <a:schemeClr val="tx1"/>
                </a:solidFill>
                <a:highlight>
                  <a:srgbClr val="FFFF00"/>
                </a:highlight>
              </a:rPr>
              <a:t>Though you do not now see him</a:t>
            </a:r>
            <a:r>
              <a:rPr lang="en-US" b="1" i="1" dirty="0">
                <a:solidFill>
                  <a:schemeClr val="tx1"/>
                </a:solidFill>
              </a:rPr>
              <a:t>, </a:t>
            </a:r>
            <a:r>
              <a:rPr lang="en-US" i="1" dirty="0">
                <a:solidFill>
                  <a:schemeClr val="tx1"/>
                </a:solidFill>
              </a:rPr>
              <a:t>you believe in him and rejoice with joy that is inexpressible and filled with glory, obtaining the outcome of your faith, the salvation of your souls”</a:t>
            </a:r>
            <a:r>
              <a:rPr lang="en-US" dirty="0">
                <a:solidFill>
                  <a:schemeClr val="tx1"/>
                </a:solidFill>
              </a:rPr>
              <a:t> (1 Peter 1:8-9).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schemeClr val="tx1"/>
                </a:solidFill>
              </a:rPr>
              <a:t>“And there shall be no curse any more: and the throne of God and of the Lamb shall be therein: and his servants shall serve him; </a:t>
            </a:r>
            <a:r>
              <a:rPr lang="en-US" b="1" i="1" dirty="0">
                <a:solidFill>
                  <a:schemeClr val="tx1"/>
                </a:solidFill>
                <a:highlight>
                  <a:srgbClr val="FFFF00"/>
                </a:highlight>
              </a:rPr>
              <a:t>and they shall see his face</a:t>
            </a:r>
            <a:r>
              <a:rPr lang="en-US" i="1" dirty="0">
                <a:solidFill>
                  <a:schemeClr val="tx1"/>
                </a:solidFill>
              </a:rPr>
              <a:t>; and his name (shall be) on their foreheads”</a:t>
            </a:r>
            <a:r>
              <a:rPr lang="en-US" dirty="0">
                <a:solidFill>
                  <a:schemeClr val="tx1"/>
                </a:solidFill>
              </a:rPr>
              <a:t> (Revelation 22:3-4).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42CF5F-0EE9-4041-8AD4-37CABCDB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7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Exhortations To Steadfastness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187" y="1742037"/>
            <a:ext cx="8055676" cy="4462760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Warning not to drift away. Hebrews 2:1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Promise of becoming partakers of Christ. Hebrews 3:14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Exhortations to be diligent. Hebrews 4:11; 6:11-12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God is faithful. Hebrews 10:23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Promise of reward. Hebrews 10:35-36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Final exhortations to encourage steadfastness. Hebrews 13:7-17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Especially note. Hebrews 13:9 – Danger of </a:t>
            </a:r>
            <a:r>
              <a:rPr lang="en-US" sz="2800" i="1" dirty="0">
                <a:solidFill>
                  <a:schemeClr val="tx1"/>
                </a:solidFill>
              </a:rPr>
              <a:t>“divers and strange teachings”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chemeClr val="tx1"/>
                </a:solidFill>
              </a:rPr>
              <a:t>Don’t neglect attendance. Hebrews 10:24-25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Established Pattern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25" y="1735611"/>
            <a:ext cx="8124825" cy="4772589"/>
          </a:xfrm>
        </p:spPr>
        <p:txBody>
          <a:bodyPr>
            <a:spAutoFit/>
          </a:bodyPr>
          <a:lstStyle/>
          <a:p>
            <a:r>
              <a:rPr lang="en-US" sz="2600" dirty="0">
                <a:solidFill>
                  <a:schemeClr val="tx1"/>
                </a:solidFill>
              </a:rPr>
              <a:t>Acts 1:3-4, </a:t>
            </a:r>
            <a:r>
              <a:rPr lang="en-US" sz="2600" i="1" dirty="0">
                <a:solidFill>
                  <a:schemeClr val="tx1"/>
                </a:solidFill>
              </a:rPr>
              <a:t>“To whom he also showed himself alive after his passion by many proofs, appearing unto them by the space of forty days, and speaking the things concerning the kingdom of God: and, </a:t>
            </a:r>
            <a:r>
              <a:rPr lang="en-US" sz="2600" b="1" i="1" dirty="0">
                <a:solidFill>
                  <a:schemeClr val="tx1"/>
                </a:solidFill>
                <a:highlight>
                  <a:srgbClr val="FFFF00"/>
                </a:highlight>
              </a:rPr>
              <a:t>being assembled together with them</a:t>
            </a:r>
            <a:r>
              <a:rPr lang="en-US" sz="2600" i="1" dirty="0">
                <a:solidFill>
                  <a:schemeClr val="tx1"/>
                </a:solidFill>
              </a:rPr>
              <a:t>, he charged them not to depart from Jerusalem, but to wait for the promise of the Father, which, (said he,) ye heard from me.”</a:t>
            </a:r>
          </a:p>
          <a:p>
            <a:pPr marL="0" indent="0">
              <a:buNone/>
            </a:pPr>
            <a:endParaRPr lang="en-US" sz="2600" i="1" dirty="0">
              <a:solidFill>
                <a:schemeClr val="tx1"/>
              </a:solidFill>
            </a:endParaRPr>
          </a:p>
          <a:p>
            <a:r>
              <a:rPr lang="en-US" sz="2600" dirty="0">
                <a:solidFill>
                  <a:schemeClr val="tx1"/>
                </a:solidFill>
              </a:rPr>
              <a:t>Acts 2:44-45, </a:t>
            </a:r>
            <a:r>
              <a:rPr lang="en-US" sz="2600" i="1" dirty="0">
                <a:solidFill>
                  <a:schemeClr val="tx1"/>
                </a:solidFill>
              </a:rPr>
              <a:t>“And all that believed </a:t>
            </a:r>
            <a:r>
              <a:rPr lang="en-US" sz="2600" b="1" i="1" dirty="0">
                <a:solidFill>
                  <a:schemeClr val="tx1"/>
                </a:solidFill>
                <a:highlight>
                  <a:srgbClr val="FFFF00"/>
                </a:highlight>
              </a:rPr>
              <a:t>were together</a:t>
            </a:r>
            <a:r>
              <a:rPr lang="en-US" sz="2600" i="1" dirty="0">
                <a:solidFill>
                  <a:schemeClr val="tx1"/>
                </a:solidFill>
              </a:rPr>
              <a:t>, and had all things common; and they sold their possessions and goods, and parted them to all, according as any man had need.”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AEC55-43A9-4D49-B579-0B75DFD8A4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407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Established Pattern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1744643"/>
            <a:ext cx="8927183" cy="452431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Acts 10:24-27, </a:t>
            </a:r>
            <a:r>
              <a:rPr lang="en-US" sz="2400" i="1" dirty="0">
                <a:solidFill>
                  <a:schemeClr val="tx1"/>
                </a:solidFill>
              </a:rPr>
              <a:t>“And on the morrow they entered into Caesarea. And Cornelius was waiting for them, </a:t>
            </a:r>
            <a:r>
              <a:rPr lang="en-US" sz="2400" b="1" i="1" dirty="0">
                <a:solidFill>
                  <a:schemeClr val="tx1"/>
                </a:solidFill>
                <a:highlight>
                  <a:srgbClr val="FFFF00"/>
                </a:highlight>
              </a:rPr>
              <a:t>having called together his kinsmen and his near friends</a:t>
            </a:r>
            <a:r>
              <a:rPr lang="en-US" sz="2400" b="1" i="1" dirty="0">
                <a:solidFill>
                  <a:schemeClr val="tx1"/>
                </a:solidFill>
              </a:rPr>
              <a:t>.</a:t>
            </a:r>
            <a:r>
              <a:rPr lang="en-US" sz="2400" i="1" dirty="0">
                <a:solidFill>
                  <a:schemeClr val="tx1"/>
                </a:solidFill>
              </a:rPr>
              <a:t> And when it came to pass that Peter entered, Cornelius met him, and fell down at his feet, and worshipped him. But Peter raised him up, saying, Stand up; I myself also am a man. And as he talked with him, he went in, and </a:t>
            </a:r>
            <a:r>
              <a:rPr lang="en-US" sz="2400" b="1" i="1" dirty="0">
                <a:solidFill>
                  <a:schemeClr val="tx1"/>
                </a:solidFill>
                <a:highlight>
                  <a:srgbClr val="FFFF00"/>
                </a:highlight>
              </a:rPr>
              <a:t>findeth many come together</a:t>
            </a:r>
            <a:r>
              <a:rPr lang="en-US" sz="2400" i="1" dirty="0">
                <a:solidFill>
                  <a:schemeClr val="tx1"/>
                </a:solidFill>
              </a:rPr>
              <a:t>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i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tx1"/>
                </a:solidFill>
              </a:rPr>
              <a:t>Acts 11:25-26, </a:t>
            </a:r>
            <a:r>
              <a:rPr lang="en-US" sz="2400" i="1" dirty="0">
                <a:solidFill>
                  <a:schemeClr val="tx1"/>
                </a:solidFill>
              </a:rPr>
              <a:t>“And he (Barnabas) went forth to Tarsus to seek for Saul; and when he had found him, he brought him unto Antioch. And it came to pass, that even for a whole year </a:t>
            </a:r>
            <a:r>
              <a:rPr lang="en-US" sz="2400" b="1" i="1" dirty="0">
                <a:solidFill>
                  <a:schemeClr val="tx1"/>
                </a:solidFill>
                <a:highlight>
                  <a:srgbClr val="FFFF00"/>
                </a:highlight>
              </a:rPr>
              <a:t>they were gathered together with the church</a:t>
            </a:r>
            <a:r>
              <a:rPr lang="en-US" sz="2400" i="1" dirty="0">
                <a:solidFill>
                  <a:schemeClr val="tx1"/>
                </a:solidFill>
              </a:rPr>
              <a:t>, and taught much people, and that the disciples were called Christians first in Antioch.”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060C6B-5942-4D87-87E5-6DD11B5EF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357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</a:rPr>
              <a:t>Established Pattern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530" y="1746788"/>
            <a:ext cx="8724899" cy="4633063"/>
          </a:xfrm>
        </p:spPr>
        <p:txBody>
          <a:bodyPr>
            <a:spAutoFit/>
          </a:bodyPr>
          <a:lstStyle/>
          <a:p>
            <a:r>
              <a:rPr lang="en-US" sz="2300" dirty="0">
                <a:solidFill>
                  <a:schemeClr val="tx1"/>
                </a:solidFill>
              </a:rPr>
              <a:t>Acts 12:12, </a:t>
            </a:r>
            <a:r>
              <a:rPr lang="en-US" sz="2300" i="1" dirty="0">
                <a:solidFill>
                  <a:schemeClr val="tx1"/>
                </a:solidFill>
              </a:rPr>
              <a:t>“And when he had considered (the thing), he came to the house of Mary the mother of John whose surname was Mark; where </a:t>
            </a:r>
            <a:r>
              <a:rPr lang="en-US" sz="2300" b="1" i="1" dirty="0">
                <a:solidFill>
                  <a:schemeClr val="tx1"/>
                </a:solidFill>
                <a:highlight>
                  <a:srgbClr val="FFFF00"/>
                </a:highlight>
              </a:rPr>
              <a:t>many were gathered together</a:t>
            </a:r>
            <a:r>
              <a:rPr lang="en-US" sz="2300" b="1" i="1" dirty="0">
                <a:solidFill>
                  <a:schemeClr val="tx1"/>
                </a:solidFill>
              </a:rPr>
              <a:t> </a:t>
            </a:r>
            <a:r>
              <a:rPr lang="en-US" sz="2300" i="1" dirty="0">
                <a:solidFill>
                  <a:schemeClr val="tx1"/>
                </a:solidFill>
              </a:rPr>
              <a:t>and were praying.”</a:t>
            </a:r>
          </a:p>
          <a:p>
            <a:endParaRPr lang="en-US" sz="2300" i="1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Acts 15:30, </a:t>
            </a:r>
            <a:r>
              <a:rPr lang="en-US" sz="2300" i="1" dirty="0">
                <a:solidFill>
                  <a:schemeClr val="tx1"/>
                </a:solidFill>
              </a:rPr>
              <a:t>“So they, when they were dismissed, came down to Antioch; and </a:t>
            </a:r>
            <a:r>
              <a:rPr lang="en-US" sz="2300" b="1" i="1" dirty="0">
                <a:solidFill>
                  <a:schemeClr val="tx1"/>
                </a:solidFill>
                <a:highlight>
                  <a:srgbClr val="FFFF00"/>
                </a:highlight>
              </a:rPr>
              <a:t>having gathered the multitude together</a:t>
            </a:r>
            <a:r>
              <a:rPr lang="en-US" sz="2300" i="1" dirty="0">
                <a:solidFill>
                  <a:schemeClr val="tx1"/>
                </a:solidFill>
              </a:rPr>
              <a:t>, they delivered the epistle.”</a:t>
            </a:r>
          </a:p>
          <a:p>
            <a:pPr marL="0" indent="0">
              <a:buNone/>
            </a:pPr>
            <a:endParaRPr lang="en-US" sz="2300" i="1" dirty="0">
              <a:solidFill>
                <a:schemeClr val="tx1"/>
              </a:solidFill>
            </a:endParaRPr>
          </a:p>
          <a:p>
            <a:r>
              <a:rPr lang="en-US" sz="2300" dirty="0">
                <a:solidFill>
                  <a:schemeClr val="tx1"/>
                </a:solidFill>
              </a:rPr>
              <a:t>Acts 20:7-8, </a:t>
            </a:r>
            <a:r>
              <a:rPr lang="en-US" sz="2300" i="1" dirty="0">
                <a:solidFill>
                  <a:schemeClr val="tx1"/>
                </a:solidFill>
              </a:rPr>
              <a:t>“And upon the first day of the week, when we were </a:t>
            </a:r>
            <a:r>
              <a:rPr lang="en-US" sz="2300" b="1" i="1" dirty="0">
                <a:solidFill>
                  <a:schemeClr val="tx1"/>
                </a:solidFill>
                <a:highlight>
                  <a:srgbClr val="FFFF00"/>
                </a:highlight>
              </a:rPr>
              <a:t>gathered together</a:t>
            </a:r>
            <a:r>
              <a:rPr lang="en-US" sz="2300" b="1" i="1" dirty="0">
                <a:solidFill>
                  <a:schemeClr val="tx1"/>
                </a:solidFill>
              </a:rPr>
              <a:t> </a:t>
            </a:r>
            <a:r>
              <a:rPr lang="en-US" sz="2300" i="1" dirty="0">
                <a:solidFill>
                  <a:schemeClr val="tx1"/>
                </a:solidFill>
              </a:rPr>
              <a:t>to break bread, Paul discoursed with them, intending to depart on the morrow; and prolonged his speech until midnight. And there were many lights in the upper chamber where we were gathered together.”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15004-8D64-4913-8281-1C6AF6C2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4743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kumimoji="0" lang="en-US" sz="4800" b="1" i="0" u="none" strike="noStrike" kern="1200" cap="none" spc="-5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</a:rPr>
              <a:t>Established Pattern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899" y="1744349"/>
            <a:ext cx="8582025" cy="4524315"/>
          </a:xfrm>
        </p:spPr>
        <p:txBody>
          <a:bodyPr>
            <a:sp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Acts 28:13-15, </a:t>
            </a:r>
            <a:r>
              <a:rPr lang="en-US" sz="3200" i="1" dirty="0">
                <a:solidFill>
                  <a:schemeClr val="tx1"/>
                </a:solidFill>
              </a:rPr>
              <a:t>“And from thence we made a circuit, and arrived at Rhegium: and after one day a south wind sprang up, and on the second day we came to Puteoli;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where we found brethren, and were entreated to tarry with them seven days: and so we came to Rome.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i="1" dirty="0">
                <a:solidFill>
                  <a:schemeClr val="tx1"/>
                </a:solidFill>
              </a:rPr>
              <a:t>And from thence </a:t>
            </a:r>
            <a:r>
              <a:rPr lang="en-US" sz="3200" i="1" dirty="0">
                <a:solidFill>
                  <a:schemeClr val="tx1"/>
                </a:solidFill>
                <a:highlight>
                  <a:srgbClr val="FFFF00"/>
                </a:highlight>
              </a:rPr>
              <a:t>the brethren, when they heard of us, came to meet us</a:t>
            </a:r>
            <a:r>
              <a:rPr lang="en-US" sz="3200" i="1" dirty="0">
                <a:solidFill>
                  <a:schemeClr val="tx1"/>
                </a:solidFill>
              </a:rPr>
              <a:t> as far as The Market of Appius and The Three Taverns; </a:t>
            </a:r>
            <a:r>
              <a:rPr lang="en-US" sz="3200" i="1" dirty="0">
                <a:solidFill>
                  <a:schemeClr val="tx1"/>
                </a:solidFill>
                <a:highlight>
                  <a:srgbClr val="FFFF00"/>
                </a:highlight>
              </a:rPr>
              <a:t>whom when Paul saw, he thanked God, and took courage</a:t>
            </a:r>
            <a:r>
              <a:rPr lang="en-US" sz="3200" i="1" dirty="0">
                <a:solidFill>
                  <a:schemeClr val="tx1"/>
                </a:solidFill>
              </a:rPr>
              <a:t>.”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15004-8D64-4913-8281-1C6AF6C2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654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808F3-B9DA-4782-8A3D-C881724DC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Established Pattern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2801C5-E630-4B5B-947B-0BFEC2BB7F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525" y="1745824"/>
            <a:ext cx="8296275" cy="4288353"/>
          </a:xfrm>
        </p:spPr>
        <p:txBody>
          <a:bodyPr>
            <a:spAutoFit/>
          </a:bodyPr>
          <a:lstStyle/>
          <a:p>
            <a:r>
              <a:rPr lang="en-US" sz="2900" dirty="0">
                <a:solidFill>
                  <a:schemeClr val="tx1"/>
                </a:solidFill>
              </a:rPr>
              <a:t>1 Corinthians 11:17-34 – The saints in Corinth came together for their worship in observing the Lord’s Supper; </a:t>
            </a:r>
            <a:r>
              <a:rPr lang="en-US" sz="2900" i="1" dirty="0">
                <a:solidFill>
                  <a:schemeClr val="tx1"/>
                </a:solidFill>
              </a:rPr>
              <a:t>“</a:t>
            </a:r>
            <a:r>
              <a:rPr lang="en-US" sz="2900" b="1" i="1" dirty="0">
                <a:solidFill>
                  <a:schemeClr val="tx1"/>
                </a:solidFill>
                <a:highlight>
                  <a:srgbClr val="FFFF00"/>
                </a:highlight>
              </a:rPr>
              <a:t>that ye come together</a:t>
            </a:r>
            <a:r>
              <a:rPr lang="en-US" sz="2900" i="1" dirty="0">
                <a:solidFill>
                  <a:schemeClr val="tx1"/>
                </a:solidFill>
              </a:rPr>
              <a:t>”</a:t>
            </a:r>
            <a:r>
              <a:rPr lang="en-US" sz="2900" dirty="0">
                <a:solidFill>
                  <a:schemeClr val="tx1"/>
                </a:solidFill>
              </a:rPr>
              <a:t> (verse 17); </a:t>
            </a:r>
            <a:r>
              <a:rPr lang="en-US" sz="2900" i="1" dirty="0">
                <a:solidFill>
                  <a:schemeClr val="tx1"/>
                </a:solidFill>
              </a:rPr>
              <a:t>“when </a:t>
            </a:r>
            <a:r>
              <a:rPr lang="en-US" sz="2900" i="1" dirty="0">
                <a:solidFill>
                  <a:schemeClr val="tx1"/>
                </a:solidFill>
                <a:highlight>
                  <a:srgbClr val="FFFF00"/>
                </a:highlight>
              </a:rPr>
              <a:t>ye </a:t>
            </a:r>
            <a:r>
              <a:rPr lang="en-US" sz="2900" b="1" i="1" dirty="0">
                <a:solidFill>
                  <a:schemeClr val="tx1"/>
                </a:solidFill>
                <a:highlight>
                  <a:srgbClr val="FFFF00"/>
                </a:highlight>
              </a:rPr>
              <a:t>come together in the church</a:t>
            </a:r>
            <a:r>
              <a:rPr lang="en-US" sz="2900" i="1" dirty="0">
                <a:solidFill>
                  <a:schemeClr val="tx1"/>
                </a:solidFill>
              </a:rPr>
              <a:t>” </a:t>
            </a:r>
            <a:r>
              <a:rPr lang="en-US" sz="2900" dirty="0">
                <a:solidFill>
                  <a:schemeClr val="tx1"/>
                </a:solidFill>
              </a:rPr>
              <a:t>[church assembled – cf. 1 Corinthians 14:23, mg] (verse 18); </a:t>
            </a:r>
            <a:r>
              <a:rPr lang="en-US" sz="2900" i="1" dirty="0">
                <a:solidFill>
                  <a:schemeClr val="tx1"/>
                </a:solidFill>
              </a:rPr>
              <a:t>“</a:t>
            </a:r>
            <a:r>
              <a:rPr lang="en-US" sz="2900" b="1" i="1" dirty="0">
                <a:solidFill>
                  <a:schemeClr val="tx1"/>
                </a:solidFill>
                <a:highlight>
                  <a:srgbClr val="FFFF00"/>
                </a:highlight>
              </a:rPr>
              <a:t>When therefore ye assemble yourselves together</a:t>
            </a:r>
            <a:r>
              <a:rPr lang="en-US" sz="2900" i="1" dirty="0">
                <a:solidFill>
                  <a:schemeClr val="tx1"/>
                </a:solidFill>
              </a:rPr>
              <a:t>” </a:t>
            </a:r>
            <a:r>
              <a:rPr lang="en-US" sz="2900" dirty="0">
                <a:solidFill>
                  <a:schemeClr val="tx1"/>
                </a:solidFill>
              </a:rPr>
              <a:t>[in one place, KJV, NKJV] (verse 20); </a:t>
            </a:r>
            <a:r>
              <a:rPr lang="en-US" sz="2900" i="1" dirty="0">
                <a:solidFill>
                  <a:schemeClr val="tx1"/>
                </a:solidFill>
              </a:rPr>
              <a:t>“</a:t>
            </a:r>
            <a:r>
              <a:rPr lang="en-US" sz="2900" b="1" i="1" dirty="0">
                <a:solidFill>
                  <a:schemeClr val="tx1"/>
                </a:solidFill>
                <a:highlight>
                  <a:srgbClr val="FFFF00"/>
                </a:highlight>
              </a:rPr>
              <a:t>that your coming together</a:t>
            </a:r>
            <a:r>
              <a:rPr lang="en-US" sz="2900" i="1" dirty="0">
                <a:solidFill>
                  <a:schemeClr val="tx1"/>
                </a:solidFill>
              </a:rPr>
              <a:t>”</a:t>
            </a:r>
            <a:r>
              <a:rPr lang="en-US" sz="2900" dirty="0">
                <a:solidFill>
                  <a:schemeClr val="tx1"/>
                </a:solidFill>
              </a:rPr>
              <a:t> (verse 34).</a:t>
            </a:r>
          </a:p>
          <a:p>
            <a:r>
              <a:rPr lang="en-US" sz="2900" dirty="0">
                <a:solidFill>
                  <a:schemeClr val="tx1"/>
                </a:solidFill>
              </a:rPr>
              <a:t>Small group meetings do not constitute the church assembled!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615004-8D64-4913-8281-1C6AF6C21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DD65B-E908-44A7-853B-3A4E783E03A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17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C42A48-6A2F-4093-87C5-3FBBF6F40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John Tells Us Why!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F53D-CC3B-4EC0-AB34-A7F71EFB8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1742037"/>
            <a:ext cx="8267699" cy="4401205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u="none" strike="noStrike" baseline="0" dirty="0">
                <a:solidFill>
                  <a:schemeClr val="tx1"/>
                </a:solidFill>
              </a:rPr>
              <a:t>2 John 12,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“Having many things to write unto you, I would not (write them) with paper and ink: but I hope to come unto you, and </a:t>
            </a:r>
            <a:r>
              <a:rPr lang="en-US" sz="2800" b="0" i="1" u="none" strike="noStrike" baseline="0" dirty="0">
                <a:solidFill>
                  <a:schemeClr val="tx1"/>
                </a:solidFill>
                <a:highlight>
                  <a:srgbClr val="FFFF00"/>
                </a:highlight>
              </a:rPr>
              <a:t>to speak face to face, </a:t>
            </a:r>
            <a:r>
              <a:rPr lang="en-US" sz="2800" b="1" i="1" u="sng" strike="noStrike" baseline="0" dirty="0">
                <a:solidFill>
                  <a:schemeClr val="tx1"/>
                </a:solidFill>
                <a:highlight>
                  <a:srgbClr val="FFFF00"/>
                </a:highlight>
              </a:rPr>
              <a:t>that your joy may be made full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800" b="0" i="1" u="none" strike="noStrike" baseline="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0" u="none" strike="noStrike" baseline="0" dirty="0">
                <a:solidFill>
                  <a:schemeClr val="tx1"/>
                </a:solidFill>
              </a:rPr>
              <a:t>3 John 13-14, 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“I had many things to write unto thee, but I am unwilling to write (them) to thee with ink and pen: but I hope shortly to see thee, and we </a:t>
            </a:r>
            <a:r>
              <a:rPr lang="en-US" sz="2800" b="0" i="1" u="none" strike="noStrike" baseline="0" dirty="0">
                <a:solidFill>
                  <a:schemeClr val="tx1"/>
                </a:solidFill>
                <a:highlight>
                  <a:srgbClr val="FFFF00"/>
                </a:highlight>
              </a:rPr>
              <a:t>shall speak face to face. Peace (be) unto thee. The friends salute thee. Salute the friends by name</a:t>
            </a:r>
            <a:r>
              <a:rPr lang="en-US" sz="2800" b="0" i="1" u="none" strike="noStrike" baseline="0" dirty="0">
                <a:solidFill>
                  <a:schemeClr val="tx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38505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2594C-A2AC-4128-9CC7-37954BF76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011650"/>
            <a:ext cx="7543800" cy="725711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Purpose For Assembling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AF63B-797A-4270-8D34-1BCFA3F9F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833" y="2026709"/>
            <a:ext cx="8663942" cy="3704604"/>
          </a:xfrm>
        </p:spPr>
        <p:txBody>
          <a:bodyPr>
            <a:spAutoFit/>
          </a:bodyPr>
          <a:lstStyle/>
          <a:p>
            <a:r>
              <a:rPr lang="en-US" sz="2800" b="1" i="0" u="none" strike="noStrike" baseline="0" dirty="0">
                <a:solidFill>
                  <a:schemeClr val="tx1"/>
                </a:solidFill>
              </a:rPr>
              <a:t>Together To Worship</a:t>
            </a:r>
            <a:r>
              <a:rPr lang="en-US" sz="2800" b="0" i="0" u="none" strike="noStrike" baseline="0" dirty="0">
                <a:solidFill>
                  <a:schemeClr val="tx1"/>
                </a:solidFill>
              </a:rPr>
              <a:t>. Acts 20:6-7 – First day of the week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Worshiping God with their brethren was important. 20:6</a:t>
            </a:r>
          </a:p>
          <a:p>
            <a:pPr marL="282575" indent="-282575"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Planned for and anticipated. Hebrews 10:24-25 (Psalms 122:1; 42:4)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Break bread. 1 Corinthians 11:17-34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To edify. 1 Corinthians 14:26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0" i="0" u="none" strike="noStrike" baseline="0" dirty="0">
                <a:solidFill>
                  <a:schemeClr val="tx1"/>
                </a:solidFill>
              </a:rPr>
              <a:t>Encouragement, joy, and gladness</a:t>
            </a:r>
          </a:p>
        </p:txBody>
      </p:sp>
    </p:spTree>
    <p:extLst>
      <p:ext uri="{BB962C8B-B14F-4D97-AF65-F5344CB8AC3E}">
        <p14:creationId xmlns:p14="http://schemas.microsoft.com/office/powerpoint/2010/main" val="25570122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110</TotalTime>
  <Words>1448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Courier New</vt:lpstr>
      <vt:lpstr>Wingdings</vt:lpstr>
      <vt:lpstr>Retrospect</vt:lpstr>
      <vt:lpstr>The Purpose Of Our Assembling</vt:lpstr>
      <vt:lpstr>Exhortations To Steadfastness</vt:lpstr>
      <vt:lpstr>Established Pattern</vt:lpstr>
      <vt:lpstr>Established Pattern</vt:lpstr>
      <vt:lpstr>Established Pattern</vt:lpstr>
      <vt:lpstr>Established Pattern</vt:lpstr>
      <vt:lpstr>Established Pattern</vt:lpstr>
      <vt:lpstr>John Tells Us Why!</vt:lpstr>
      <vt:lpstr>Purpose For Assembling</vt:lpstr>
      <vt:lpstr>Purpose For Assembling</vt:lpstr>
      <vt:lpstr>Purpose For Assembling</vt:lpstr>
      <vt:lpstr>Purpose For Assembling</vt:lpstr>
      <vt:lpstr>Purpose For Assembling</vt:lpstr>
      <vt:lpstr>Purpose For Assembling</vt:lpstr>
      <vt:lpstr>Conclusion:</vt:lpstr>
      <vt:lpstr>Conclusion: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Purpose Of Our Assembling</dc:title>
  <dc:creator>mgalloway2715@gmail.com</dc:creator>
  <cp:lastModifiedBy>Richard Lidh</cp:lastModifiedBy>
  <cp:revision>18</cp:revision>
  <cp:lastPrinted>2020-10-18T18:31:39Z</cp:lastPrinted>
  <dcterms:created xsi:type="dcterms:W3CDTF">2020-10-18T02:23:15Z</dcterms:created>
  <dcterms:modified xsi:type="dcterms:W3CDTF">2020-10-18T18:31:42Z</dcterms:modified>
</cp:coreProperties>
</file>